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78" r:id="rId13"/>
    <p:sldId id="279" r:id="rId14"/>
    <p:sldId id="282" r:id="rId15"/>
    <p:sldId id="281" r:id="rId16"/>
    <p:sldId id="280" r:id="rId17"/>
    <p:sldId id="266" r:id="rId18"/>
    <p:sldId id="276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6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5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2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6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5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99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7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7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927FF-0897-4B62-8D0F-31405DE3CD65}" type="datetimeFigureOut">
              <a:rPr lang="en-US" smtClean="0"/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F1E61-4077-4269-BB79-A6963CA75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8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1F497D"/>
                </a:solidFill>
              </a:rPr>
              <a:t>B.Sc. </a:t>
            </a:r>
            <a:r>
              <a:rPr lang="en-US" sz="3200" dirty="0" smtClean="0">
                <a:solidFill>
                  <a:srgbClr val="1F497D"/>
                </a:solidFill>
              </a:rPr>
              <a:t>II    </a:t>
            </a:r>
            <a:r>
              <a:rPr lang="en-US" sz="3200" dirty="0">
                <a:solidFill>
                  <a:srgbClr val="1F497D"/>
                </a:solidFill>
              </a:rPr>
              <a:t>Paper-II (Organic Chemistry)</a:t>
            </a:r>
            <a:r>
              <a:rPr lang="en-US" sz="3200" dirty="0">
                <a:solidFill>
                  <a:prstClr val="black"/>
                </a:solidFill>
              </a:rPr>
              <a:t/>
            </a:r>
            <a:br>
              <a:rPr lang="en-US" sz="3200" dirty="0">
                <a:solidFill>
                  <a:prstClr val="black"/>
                </a:solidFill>
              </a:rPr>
            </a:br>
            <a:r>
              <a:rPr lang="en-US" sz="2200" dirty="0">
                <a:solidFill>
                  <a:prstClr val="black"/>
                </a:solidFill>
              </a:rPr>
              <a:t>Lecture-1</a:t>
            </a:r>
            <a:br>
              <a:rPr lang="en-US" sz="2200" dirty="0">
                <a:solidFill>
                  <a:prstClr val="black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Aldehydes and Ketones</a:t>
            </a: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endParaRPr lang="en-US" sz="2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72886" y="533400"/>
            <a:ext cx="7772400" cy="2057400"/>
          </a:xfrm>
          <a:prstGeom prst="rect">
            <a:avLst/>
          </a:prstGeom>
          <a:ln w="76200">
            <a:solidFill>
              <a:srgbClr val="92D05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173686" cy="12954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By</a:t>
            </a:r>
            <a:endParaRPr lang="en-US" sz="20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err="1" smtClean="0">
                <a:solidFill>
                  <a:schemeClr val="accent2"/>
                </a:solidFill>
              </a:rPr>
              <a:t>Dr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Amit</a:t>
            </a:r>
            <a:r>
              <a:rPr lang="en-US" sz="2000" smtClean="0">
                <a:solidFill>
                  <a:schemeClr val="accent2"/>
                </a:solidFill>
              </a:rPr>
              <a:t> Kumar Yadav</a:t>
            </a:r>
            <a:endParaRPr lang="en-US" sz="2000" dirty="0" smtClean="0">
              <a:solidFill>
                <a:schemeClr val="accent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Assistant Professor-Chemistry</a:t>
            </a:r>
          </a:p>
          <a:p>
            <a:pPr>
              <a:defRPr/>
            </a:pPr>
            <a:r>
              <a:rPr lang="en-US" sz="2000" dirty="0" err="1">
                <a:solidFill>
                  <a:schemeClr val="accent2"/>
                </a:solidFill>
              </a:rPr>
              <a:t>Mahamaya</a:t>
            </a:r>
            <a:r>
              <a:rPr lang="en-US" sz="2000" dirty="0">
                <a:solidFill>
                  <a:schemeClr val="accent2"/>
                </a:solidFill>
              </a:rPr>
              <a:t> Government Degree College, </a:t>
            </a:r>
            <a:r>
              <a:rPr lang="en-US" sz="2000" dirty="0" err="1">
                <a:solidFill>
                  <a:schemeClr val="accent2"/>
                </a:solidFill>
              </a:rPr>
              <a:t>Mahona</a:t>
            </a:r>
            <a:r>
              <a:rPr lang="en-US" sz="2000" dirty="0">
                <a:solidFill>
                  <a:schemeClr val="accent2"/>
                </a:solidFill>
              </a:rPr>
              <a:t>, </a:t>
            </a:r>
            <a:r>
              <a:rPr lang="en-US" sz="2000" dirty="0" err="1">
                <a:solidFill>
                  <a:schemeClr val="accent2"/>
                </a:solidFill>
              </a:rPr>
              <a:t>Lucknow</a:t>
            </a:r>
            <a:r>
              <a:rPr lang="en-US" sz="2000" dirty="0">
                <a:solidFill>
                  <a:schemeClr val="accent2"/>
                </a:solidFill>
              </a:rPr>
              <a:t> (U.P.)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2"/>
                </a:solidFill>
              </a:rPr>
              <a:t/>
            </a:r>
            <a:br>
              <a:rPr lang="en-US" sz="2800" dirty="0" smtClean="0">
                <a:solidFill>
                  <a:schemeClr val="accent2"/>
                </a:solidFill>
              </a:rPr>
            </a:br>
            <a:r>
              <a:rPr lang="en-US" sz="2800" dirty="0" smtClean="0">
                <a:solidFill>
                  <a:schemeClr val="accent5"/>
                </a:solidFill>
              </a:rPr>
              <a:t/>
            </a:r>
            <a:br>
              <a:rPr lang="en-US" sz="2800" dirty="0" smtClean="0">
                <a:solidFill>
                  <a:schemeClr val="accent5"/>
                </a:solidFill>
              </a:rPr>
            </a:br>
            <a:endParaRPr lang="en-US" sz="2800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59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Structure of carbonyl groups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711531"/>
              </p:ext>
            </p:extLst>
          </p:nvPr>
        </p:nvGraphicFramePr>
        <p:xfrm>
          <a:off x="838200" y="2743200"/>
          <a:ext cx="7499686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CS ChemDraw Drawing" r:id="rId3" imgW="5117403" imgH="1580204" progId="ChemDraw.Document.6.0">
                  <p:embed/>
                </p:oleObj>
              </mc:Choice>
              <mc:Fallback>
                <p:oleObj name="CS ChemDraw Drawing" r:id="rId3" imgW="5117403" imgH="158020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743200"/>
                        <a:ext cx="7499686" cy="2314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640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accent1"/>
                </a:solidFill>
              </a:rPr>
              <a:t>Reduction Reactions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err="1" smtClean="0">
                <a:solidFill>
                  <a:schemeClr val="accent1"/>
                </a:solidFill>
              </a:rPr>
              <a:t>Nucleophilic</a:t>
            </a:r>
            <a:r>
              <a:rPr lang="en-US" sz="2400" dirty="0" smtClean="0">
                <a:solidFill>
                  <a:schemeClr val="accent1"/>
                </a:solidFill>
              </a:rPr>
              <a:t> Additions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accent1"/>
                </a:solidFill>
              </a:rPr>
              <a:t>Condensation Reactions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accent1"/>
                </a:solidFill>
              </a:rPr>
              <a:t>Hydride Transfer Reaction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accent1"/>
                </a:solidFill>
              </a:rPr>
              <a:t>Condensation Reactions with ammonia derivatives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accent1"/>
                </a:solidFill>
              </a:rPr>
              <a:t>Reaction with Phosphine derivatives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accent1"/>
                </a:solidFill>
              </a:rPr>
              <a:t>Oxidation Reactions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err="1" smtClean="0">
                <a:solidFill>
                  <a:schemeClr val="accent1"/>
                </a:solidFill>
              </a:rPr>
              <a:t>Polymerisation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3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800000" flipV="1">
            <a:off x="685800" y="3048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729520"/>
              </p:ext>
            </p:extLst>
          </p:nvPr>
        </p:nvGraphicFramePr>
        <p:xfrm>
          <a:off x="990600" y="838200"/>
          <a:ext cx="730232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CS ChemDraw Drawing" r:id="rId3" imgW="4870326" imgH="3456021" progId="ChemDraw.Document.6.0">
                  <p:embed/>
                </p:oleObj>
              </mc:Choice>
              <mc:Fallback>
                <p:oleObj name="CS ChemDraw Drawing" r:id="rId3" imgW="4870326" imgH="345602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838200"/>
                        <a:ext cx="7302320" cy="518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946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299897"/>
              </p:ext>
            </p:extLst>
          </p:nvPr>
        </p:nvGraphicFramePr>
        <p:xfrm>
          <a:off x="1219200" y="685800"/>
          <a:ext cx="6656566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CS ChemDraw Drawing" r:id="rId3" imgW="4568493" imgH="2876955" progId="ChemDraw.Document.6.0">
                  <p:embed/>
                </p:oleObj>
              </mc:Choice>
              <mc:Fallback>
                <p:oleObj name="CS ChemDraw Drawing" r:id="rId3" imgW="4568493" imgH="287695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685800"/>
                        <a:ext cx="6656566" cy="419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073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381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717896"/>
              </p:ext>
            </p:extLst>
          </p:nvPr>
        </p:nvGraphicFramePr>
        <p:xfrm>
          <a:off x="533400" y="1143000"/>
          <a:ext cx="8199989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CS ChemDraw Drawing" r:id="rId3" imgW="6133763" imgH="2451640" progId="ChemDraw.Document.6.0">
                  <p:embed/>
                </p:oleObj>
              </mc:Choice>
              <mc:Fallback>
                <p:oleObj name="CS ChemDraw Drawing" r:id="rId3" imgW="6133763" imgH="24516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1143000"/>
                        <a:ext cx="8199989" cy="327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942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141947"/>
              </p:ext>
            </p:extLst>
          </p:nvPr>
        </p:nvGraphicFramePr>
        <p:xfrm>
          <a:off x="914400" y="762000"/>
          <a:ext cx="6898438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CS ChemDraw Drawing" r:id="rId3" imgW="4568493" imgH="2876955" progId="ChemDraw.Document.6.0">
                  <p:embed/>
                </p:oleObj>
              </mc:Choice>
              <mc:Fallback>
                <p:oleObj name="CS ChemDraw Drawing" r:id="rId3" imgW="4568493" imgH="2876955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762000"/>
                        <a:ext cx="6898438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42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"/>
            <a:ext cx="7772400" cy="381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71764"/>
              </p:ext>
            </p:extLst>
          </p:nvPr>
        </p:nvGraphicFramePr>
        <p:xfrm>
          <a:off x="762000" y="609600"/>
          <a:ext cx="7754392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CS ChemDraw Drawing" r:id="rId3" imgW="5469137" imgH="3654087" progId="ChemDraw.Document.6.0">
                  <p:embed/>
                </p:oleObj>
              </mc:Choice>
              <mc:Fallback>
                <p:oleObj name="CS ChemDraw Drawing" r:id="rId3" imgW="5469137" imgH="365408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609600"/>
                        <a:ext cx="7754392" cy="518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62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034"/>
              </p:ext>
            </p:extLst>
          </p:nvPr>
        </p:nvGraphicFramePr>
        <p:xfrm>
          <a:off x="990600" y="457200"/>
          <a:ext cx="7239000" cy="6083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CS ChemDraw Drawing" r:id="rId3" imgW="5850002" imgH="4915981" progId="ChemDraw.Document.6.0">
                  <p:embed/>
                </p:oleObj>
              </mc:Choice>
              <mc:Fallback>
                <p:oleObj name="CS ChemDraw Drawing" r:id="rId3" imgW="5850002" imgH="491598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457200"/>
                        <a:ext cx="7239000" cy="6083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093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86220"/>
              </p:ext>
            </p:extLst>
          </p:nvPr>
        </p:nvGraphicFramePr>
        <p:xfrm>
          <a:off x="533400" y="1295400"/>
          <a:ext cx="802561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CS ChemDraw Drawing" r:id="rId3" imgW="6173414" imgH="3107177" progId="ChemDraw.Document.6.0">
                  <p:embed/>
                </p:oleObj>
              </mc:Choice>
              <mc:Fallback>
                <p:oleObj name="CS ChemDraw Drawing" r:id="rId3" imgW="6173414" imgH="310717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1295400"/>
                        <a:ext cx="8025610" cy="403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047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                                   4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692276"/>
              </p:ext>
            </p:extLst>
          </p:nvPr>
        </p:nvGraphicFramePr>
        <p:xfrm>
          <a:off x="304800" y="1295400"/>
          <a:ext cx="8687119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CS ChemDraw Drawing" r:id="rId3" imgW="5633945" imgH="2273300" progId="ChemDraw.Document.6.0">
                  <p:embed/>
                </p:oleObj>
              </mc:Choice>
              <mc:Fallback>
                <p:oleObj name="CS ChemDraw Drawing" r:id="rId3" imgW="5633945" imgH="22733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295400"/>
                        <a:ext cx="8687119" cy="350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2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Carbonyl compounds having the general </a:t>
            </a:r>
            <a:r>
              <a:rPr lang="en-US" sz="2000" dirty="0" err="1" smtClean="0"/>
              <a:t>strutures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General formula is C</a:t>
            </a:r>
            <a:r>
              <a:rPr lang="en-US" sz="2000" baseline="-25000" dirty="0" smtClean="0">
                <a:solidFill>
                  <a:srgbClr val="FF0000"/>
                </a:solidFill>
              </a:rPr>
              <a:t>n</a:t>
            </a:r>
            <a:r>
              <a:rPr lang="en-US" sz="2000" dirty="0" smtClean="0">
                <a:solidFill>
                  <a:srgbClr val="FF0000"/>
                </a:solidFill>
              </a:rPr>
              <a:t>H</a:t>
            </a:r>
            <a:r>
              <a:rPr lang="en-US" sz="2000" baseline="-25000" dirty="0" smtClean="0">
                <a:solidFill>
                  <a:srgbClr val="FF0000"/>
                </a:solidFill>
              </a:rPr>
              <a:t>2n</a:t>
            </a:r>
            <a:r>
              <a:rPr lang="en-US" sz="2000" dirty="0" smtClean="0">
                <a:solidFill>
                  <a:srgbClr val="FF0000"/>
                </a:solidFill>
              </a:rPr>
              <a:t>O</a:t>
            </a:r>
          </a:p>
          <a:p>
            <a:pPr marL="0" indent="0" algn="ctr">
              <a:buNone/>
            </a:pPr>
            <a:r>
              <a:rPr lang="en-US" sz="2000" dirty="0" smtClean="0"/>
              <a:t>In Ketones, when two groups are same are known as </a:t>
            </a:r>
            <a:r>
              <a:rPr lang="en-US" sz="2000" b="1" dirty="0" smtClean="0"/>
              <a:t>Simple ketones </a:t>
            </a:r>
            <a:r>
              <a:rPr lang="en-US" sz="2000" dirty="0" smtClean="0"/>
              <a:t>and</a:t>
            </a:r>
            <a:r>
              <a:rPr lang="en-US" sz="2000" b="1" dirty="0" smtClean="0"/>
              <a:t> </a:t>
            </a:r>
            <a:r>
              <a:rPr lang="en-US" sz="2000" dirty="0" smtClean="0"/>
              <a:t>when two groups are not same known as </a:t>
            </a:r>
            <a:r>
              <a:rPr lang="en-US" sz="2000" b="1" dirty="0" smtClean="0"/>
              <a:t>Mixed ketones </a:t>
            </a:r>
            <a:r>
              <a:rPr lang="en-US" sz="2000" dirty="0" err="1" smtClean="0"/>
              <a:t>eg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101187"/>
              </p:ext>
            </p:extLst>
          </p:nvPr>
        </p:nvGraphicFramePr>
        <p:xfrm>
          <a:off x="2514600" y="1371600"/>
          <a:ext cx="3733800" cy="1767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CS ChemDraw Drawing" r:id="rId3" imgW="2649872" imgH="1253787" progId="ChemDraw.Document.6.0">
                  <p:embed/>
                </p:oleObj>
              </mc:Choice>
              <mc:Fallback>
                <p:oleObj name="CS ChemDraw Drawing" r:id="rId3" imgW="2649872" imgH="125378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4600" y="1371600"/>
                        <a:ext cx="3733800" cy="17673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432655"/>
              </p:ext>
            </p:extLst>
          </p:nvPr>
        </p:nvGraphicFramePr>
        <p:xfrm>
          <a:off x="1752600" y="5105400"/>
          <a:ext cx="567630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CS ChemDraw Drawing" r:id="rId5" imgW="3027770" imgH="406400" progId="ChemDraw.Document.6.0">
                  <p:embed/>
                </p:oleObj>
              </mc:Choice>
              <mc:Fallback>
                <p:oleObj name="CS ChemDraw Drawing" r:id="rId5" imgW="3027770" imgH="4064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52600" y="5105400"/>
                        <a:ext cx="5676306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965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accent1"/>
                </a:solidFill>
              </a:rPr>
              <a:t>THANKS</a:t>
            </a:r>
            <a:endParaRPr lang="en-US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63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Nomenclature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829773"/>
              </p:ext>
            </p:extLst>
          </p:nvPr>
        </p:nvGraphicFramePr>
        <p:xfrm>
          <a:off x="1066800" y="609600"/>
          <a:ext cx="6858000" cy="595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CS ChemDraw Drawing" r:id="rId3" imgW="5970573" imgH="5187274" progId="ChemDraw.Document.6.0">
                  <p:embed/>
                </p:oleObj>
              </mc:Choice>
              <mc:Fallback>
                <p:oleObj name="CS ChemDraw Drawing" r:id="rId3" imgW="5970573" imgH="518727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6800" y="609600"/>
                        <a:ext cx="6858000" cy="5959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142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Synthesis of Aldehydes and Ketones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From Acid Chlorides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From 1,3-Dithianes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From Nitriles (Cyanides)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From Carboxylic acids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206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A. From Acid Chlorides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1.  </a:t>
            </a:r>
            <a:r>
              <a:rPr lang="en-US" sz="2000" dirty="0" err="1" smtClean="0">
                <a:solidFill>
                  <a:schemeClr val="accent1"/>
                </a:solidFill>
              </a:rPr>
              <a:t>Rosenmund</a:t>
            </a:r>
            <a:r>
              <a:rPr lang="en-US" sz="2000" dirty="0" smtClean="0">
                <a:solidFill>
                  <a:schemeClr val="accent1"/>
                </a:solidFill>
              </a:rPr>
              <a:t> reduction:</a:t>
            </a:r>
            <a:endParaRPr lang="en-US" sz="20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208789"/>
              </p:ext>
            </p:extLst>
          </p:nvPr>
        </p:nvGraphicFramePr>
        <p:xfrm>
          <a:off x="1066799" y="2286000"/>
          <a:ext cx="6788727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CS ChemDraw Drawing" r:id="rId3" imgW="6222236" imgH="2024974" progId="ChemDraw.Document.6.0">
                  <p:embed/>
                </p:oleObj>
              </mc:Choice>
              <mc:Fallback>
                <p:oleObj name="CS ChemDraw Drawing" r:id="rId3" imgW="6222236" imgH="202497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6799" y="2286000"/>
                        <a:ext cx="6788727" cy="220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985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146335"/>
              </p:ext>
            </p:extLst>
          </p:nvPr>
        </p:nvGraphicFramePr>
        <p:xfrm>
          <a:off x="533400" y="1828800"/>
          <a:ext cx="8143109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CS ChemDraw Drawing" r:id="rId3" imgW="6206861" imgH="1974715" progId="ChemDraw.Document.6.0">
                  <p:embed/>
                </p:oleObj>
              </mc:Choice>
              <mc:Fallback>
                <p:oleObj name="CS ChemDraw Drawing" r:id="rId3" imgW="6206861" imgH="197471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1828800"/>
                        <a:ext cx="8143109" cy="2590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0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400" dirty="0" smtClean="0">
                <a:solidFill>
                  <a:srgbClr val="FF0000"/>
                </a:solidFill>
              </a:rPr>
              <a:t>B. From 1,3-Dithianes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C. From Nitriles (Cyanides)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325536"/>
              </p:ext>
            </p:extLst>
          </p:nvPr>
        </p:nvGraphicFramePr>
        <p:xfrm>
          <a:off x="1447800" y="1371600"/>
          <a:ext cx="599302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CS ChemDraw Drawing" r:id="rId3" imgW="4620282" imgH="1057343" progId="ChemDraw.Document.6.0">
                  <p:embed/>
                </p:oleObj>
              </mc:Choice>
              <mc:Fallback>
                <p:oleObj name="CS ChemDraw Drawing" r:id="rId3" imgW="4620282" imgH="105734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7800" y="1371600"/>
                        <a:ext cx="5993027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229348"/>
              </p:ext>
            </p:extLst>
          </p:nvPr>
        </p:nvGraphicFramePr>
        <p:xfrm>
          <a:off x="1905000" y="4038600"/>
          <a:ext cx="5299279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CS ChemDraw Drawing" r:id="rId5" imgW="4697966" imgH="2093609" progId="ChemDraw.Document.6.0">
                  <p:embed/>
                </p:oleObj>
              </mc:Choice>
              <mc:Fallback>
                <p:oleObj name="CS ChemDraw Drawing" r:id="rId5" imgW="4697966" imgH="209360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5000" y="4038600"/>
                        <a:ext cx="5299279" cy="236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959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D. From Carboxylic acids</a:t>
            </a:r>
            <a:br>
              <a:rPr lang="en-US" sz="2400" dirty="0" smtClean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757426"/>
              </p:ext>
            </p:extLst>
          </p:nvPr>
        </p:nvGraphicFramePr>
        <p:xfrm>
          <a:off x="1295400" y="1752600"/>
          <a:ext cx="629976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CS ChemDraw Drawing" r:id="rId3" imgW="5734286" imgH="2011194" progId="ChemDraw.Document.6.0">
                  <p:embed/>
                </p:oleObj>
              </mc:Choice>
              <mc:Fallback>
                <p:oleObj name="CS ChemDraw Drawing" r:id="rId3" imgW="5734286" imgH="201119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400" y="1752600"/>
                        <a:ext cx="6299760" cy="220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07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General </a:t>
            </a:r>
            <a:r>
              <a:rPr lang="en-US" sz="3200" dirty="0">
                <a:solidFill>
                  <a:srgbClr val="FF0000"/>
                </a:solidFill>
              </a:rPr>
              <a:t>P</a:t>
            </a:r>
            <a:r>
              <a:rPr lang="en-US" sz="3200" dirty="0" smtClean="0">
                <a:solidFill>
                  <a:srgbClr val="FF0000"/>
                </a:solidFill>
              </a:rPr>
              <a:t>hysical </a:t>
            </a:r>
            <a:r>
              <a:rPr lang="en-US" sz="3200" dirty="0">
                <a:solidFill>
                  <a:srgbClr val="FF0000"/>
                </a:solidFill>
              </a:rPr>
              <a:t>P</a:t>
            </a:r>
            <a:r>
              <a:rPr lang="en-US" sz="3200" dirty="0" smtClean="0">
                <a:solidFill>
                  <a:srgbClr val="FF0000"/>
                </a:solidFill>
              </a:rPr>
              <a:t>roperties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Aldehydes (C</a:t>
            </a:r>
            <a:r>
              <a:rPr lang="en-US" baseline="-25000" dirty="0" smtClean="0"/>
              <a:t>2</a:t>
            </a:r>
            <a:r>
              <a:rPr lang="en-US" dirty="0" smtClean="0"/>
              <a:t> to C</a:t>
            </a:r>
            <a:r>
              <a:rPr lang="en-US" baseline="-25000" dirty="0" smtClean="0"/>
              <a:t>11</a:t>
            </a:r>
            <a:r>
              <a:rPr lang="en-US" dirty="0" smtClean="0"/>
              <a:t>) and ket</a:t>
            </a:r>
            <a:r>
              <a:rPr lang="en-US" dirty="0"/>
              <a:t>ones (</a:t>
            </a:r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to C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dirty="0" smtClean="0"/>
              <a:t>are </a:t>
            </a:r>
            <a:r>
              <a:rPr lang="en-US" dirty="0" err="1" smtClean="0"/>
              <a:t>colourless</a:t>
            </a:r>
            <a:r>
              <a:rPr lang="en-US" dirty="0" smtClean="0"/>
              <a:t>, mobile liquids</a:t>
            </a:r>
          </a:p>
          <a:p>
            <a:r>
              <a:rPr lang="en-US" dirty="0" smtClean="0"/>
              <a:t>Aldehydes and Ketones </a:t>
            </a:r>
            <a:r>
              <a:rPr lang="en-US" dirty="0"/>
              <a:t>&gt; </a:t>
            </a:r>
            <a:r>
              <a:rPr lang="en-US" dirty="0" smtClean="0"/>
              <a:t>C</a:t>
            </a:r>
            <a:r>
              <a:rPr lang="en-US" baseline="-25000" dirty="0" smtClean="0"/>
              <a:t>11 </a:t>
            </a:r>
            <a:r>
              <a:rPr lang="en-US" dirty="0" smtClean="0"/>
              <a:t> are solids</a:t>
            </a:r>
          </a:p>
          <a:p>
            <a:r>
              <a:rPr lang="en-US" dirty="0" smtClean="0"/>
              <a:t>Aldehydes (Unpleasant smell), Higher ones have fruity smell</a:t>
            </a:r>
          </a:p>
          <a:p>
            <a:r>
              <a:rPr lang="en-US" dirty="0" smtClean="0"/>
              <a:t>ketones (Pleasant smell)</a:t>
            </a:r>
          </a:p>
          <a:p>
            <a:r>
              <a:rPr lang="en-US" dirty="0" smtClean="0"/>
              <a:t>Solubility rapidly falls with rising M. wt. due to increase hydrophobic chain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73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195</Words>
  <Application>Microsoft Office PowerPoint</Application>
  <PresentationFormat>On-screen Show (4:3)</PresentationFormat>
  <Paragraphs>52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CS ChemDraw Drawing</vt:lpstr>
      <vt:lpstr>B.Sc. II    Paper-II (Organic Chemistry) Lecture-1 Aldehydes and Ketones </vt:lpstr>
      <vt:lpstr>PowerPoint Presentation</vt:lpstr>
      <vt:lpstr>Nomenclature</vt:lpstr>
      <vt:lpstr>Synthesis of Aldehydes and Ketones</vt:lpstr>
      <vt:lpstr>A. From Acid Chlorides </vt:lpstr>
      <vt:lpstr>PowerPoint Presentation</vt:lpstr>
      <vt:lpstr>B. From 1,3-Dithianes</vt:lpstr>
      <vt:lpstr>D. From Carboxylic acids </vt:lpstr>
      <vt:lpstr>General Physical Properties</vt:lpstr>
      <vt:lpstr>PowerPoint Presentation</vt:lpstr>
      <vt:lpstr>PowerPoint Presentation</vt:lpstr>
      <vt:lpstr>1</vt:lpstr>
      <vt:lpstr>PowerPoint Presentation</vt:lpstr>
      <vt:lpstr>2</vt:lpstr>
      <vt:lpstr>PowerPoint Presentation</vt:lpstr>
      <vt:lpstr>3</vt:lpstr>
      <vt:lpstr>PowerPoint Presentation</vt:lpstr>
      <vt:lpstr>PowerPoint Presentation</vt:lpstr>
      <vt:lpstr>                                   4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PAVILION</dc:creator>
  <cp:lastModifiedBy>HPLKO</cp:lastModifiedBy>
  <cp:revision>26</cp:revision>
  <dcterms:created xsi:type="dcterms:W3CDTF">2015-01-25T04:56:57Z</dcterms:created>
  <dcterms:modified xsi:type="dcterms:W3CDTF">2020-01-04T10:38:59Z</dcterms:modified>
</cp:coreProperties>
</file>